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ou Martin" initials="zM" lastIdx="0" clrIdx="0"/>
  <p:cmAuthor id="2" name="陈玉珏" initials="陈玉珏" lastIdx="0" clrIdx="1"/>
  <p:cmAuthor id="3" name="于利娜" initials="于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4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82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5" Type="http://schemas.microsoft.com/office/2011/relationships/chartColorStyle" Target="colors1.xml"/><Relationship Id="rId4" Type="http://schemas.microsoft.com/office/2011/relationships/chartStyle" Target="style1.xml"/><Relationship Id="rId3" Type="http://schemas.openxmlformats.org/officeDocument/2006/relationships/image" Target="../media/image2.png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5" Type="http://schemas.microsoft.com/office/2011/relationships/chartColorStyle" Target="colors3.xml"/><Relationship Id="rId4" Type="http://schemas.microsoft.com/office/2011/relationships/chartStyle" Target="style3.xml"/><Relationship Id="rId3" Type="http://schemas.openxmlformats.org/officeDocument/2006/relationships/image" Target="../media/image3.png"/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高新区（新市区）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>
                <a:duotone>
                  <a:schemeClr val="accent1"/>
                  <a:prstClr val="white"/>
                </a:duotone>
              </a:blip>
              <a:srcRect/>
              <a:tile tx="0" ty="0" sx="40000" sy="40000" flip="xy" algn="t"/>
            </a:blipFill>
            <a:ln>
              <a:noFill/>
            </a:ln>
            <a:effectLst/>
          </c:spPr>
          <c:invertIfNegative val="0"/>
          <c:dLbls>
            <c:numFmt formatCode="General" sourceLinked="1"/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 rot="0" spcFirstLastPara="0" vertOverflow="clip" horzOverflow="clip" vert="horz" wrap="square" lIns="36576" tIns="18288" rIns="36576" bIns="18288" anchor="ctr" anchorCtr="1" forceAA="0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BMI</c:v>
                </c:pt>
                <c:pt idx="1">
                  <c:v>肺活量</c:v>
                </c:pt>
                <c:pt idx="2">
                  <c:v>50米跑</c:v>
                </c:pt>
                <c:pt idx="3">
                  <c:v>坐位体前屈</c:v>
                </c:pt>
                <c:pt idx="4">
                  <c:v>一分钟跳绳</c:v>
                </c:pt>
                <c:pt idx="5">
                  <c:v>一分钟仰卧起坐</c:v>
                </c:pt>
                <c:pt idx="6">
                  <c:v>立定跳远</c:v>
                </c:pt>
                <c:pt idx="7">
                  <c:v>引体向上</c:v>
                </c:pt>
                <c:pt idx="8">
                  <c:v>800</c:v>
                </c:pt>
                <c:pt idx="9">
                  <c:v>1000</c:v>
                </c:pt>
                <c:pt idx="10">
                  <c:v>50*8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84.18</c:v>
                </c:pt>
                <c:pt idx="1">
                  <c:v>89.67</c:v>
                </c:pt>
                <c:pt idx="2">
                  <c:v>19.16</c:v>
                </c:pt>
                <c:pt idx="3">
                  <c:v>53.99</c:v>
                </c:pt>
                <c:pt idx="4">
                  <c:v>44.26</c:v>
                </c:pt>
                <c:pt idx="5">
                  <c:v>40.91</c:v>
                </c:pt>
                <c:pt idx="6">
                  <c:v>21.71</c:v>
                </c:pt>
                <c:pt idx="7">
                  <c:v>15.62</c:v>
                </c:pt>
                <c:pt idx="8">
                  <c:v>44.39</c:v>
                </c:pt>
                <c:pt idx="9">
                  <c:v>40.82</c:v>
                </c:pt>
                <c:pt idx="10">
                  <c:v>30.21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乌鲁木齐市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>
                <a:duotone>
                  <a:schemeClr val="accent2"/>
                  <a:prstClr val="white"/>
                </a:duotone>
              </a:blip>
              <a:srcRect/>
              <a:tile tx="0" ty="0" sx="40000" sy="40000" flip="xy" algn="t"/>
            </a:blipFill>
            <a:ln>
              <a:noFill/>
            </a:ln>
            <a:effectLst/>
          </c:spPr>
          <c:invertIfNegative val="0"/>
          <c:dLbls>
            <c:numFmt formatCode="General" sourceLinked="1"/>
            <c:spPr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c:spPr>
            <c:txPr>
              <a:bodyPr rot="0" spcFirstLastPara="0" vertOverflow="clip" horzOverflow="clip" vert="horz" wrap="square" lIns="36576" tIns="18288" rIns="36576" bIns="18288" anchor="ctr" anchorCtr="1" forceAA="0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accent2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BMI</c:v>
                </c:pt>
                <c:pt idx="1">
                  <c:v>肺活量</c:v>
                </c:pt>
                <c:pt idx="2">
                  <c:v>50米跑</c:v>
                </c:pt>
                <c:pt idx="3">
                  <c:v>坐位体前屈</c:v>
                </c:pt>
                <c:pt idx="4">
                  <c:v>一分钟跳绳</c:v>
                </c:pt>
                <c:pt idx="5">
                  <c:v>一分钟仰卧起坐</c:v>
                </c:pt>
                <c:pt idx="6">
                  <c:v>立定跳远</c:v>
                </c:pt>
                <c:pt idx="7">
                  <c:v>引体向上</c:v>
                </c:pt>
                <c:pt idx="8">
                  <c:v>800</c:v>
                </c:pt>
                <c:pt idx="9">
                  <c:v>1000</c:v>
                </c:pt>
                <c:pt idx="10">
                  <c:v>50*8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85.84</c:v>
                </c:pt>
                <c:pt idx="1">
                  <c:v>83.98</c:v>
                </c:pt>
                <c:pt idx="2">
                  <c:v>24.3</c:v>
                </c:pt>
                <c:pt idx="3">
                  <c:v>61.61</c:v>
                </c:pt>
                <c:pt idx="4">
                  <c:v>46.06</c:v>
                </c:pt>
                <c:pt idx="5">
                  <c:v>45.24</c:v>
                </c:pt>
                <c:pt idx="6">
                  <c:v>21.72</c:v>
                </c:pt>
                <c:pt idx="7">
                  <c:v>20.13</c:v>
                </c:pt>
                <c:pt idx="8">
                  <c:v>42.61</c:v>
                </c:pt>
                <c:pt idx="9">
                  <c:v>42.18</c:v>
                </c:pt>
                <c:pt idx="10">
                  <c:v>31.19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642773"/>
        <c:axId val="703813055"/>
      </c:barChart>
      <c:catAx>
        <c:axId val="9864277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lumMod val="50000"/>
                <a:lumOff val="50000"/>
                <a:alpha val="2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703813055"/>
        <c:crosses val="autoZero"/>
        <c:auto val="1"/>
        <c:lblAlgn val="ctr"/>
        <c:lblOffset val="100"/>
        <c:noMultiLvlLbl val="0"/>
      </c:catAx>
      <c:valAx>
        <c:axId val="70381305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 forceAA="0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9864277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 forceAA="0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a1c7679-cabd-40a8-8553-b7ee65243c20}"/>
      </c:ext>
    </c:extLst>
  </c:chart>
  <c:spPr>
    <a:solidFill>
      <a:schemeClr val="bg1"/>
    </a:solidFill>
    <a:ln w="6350" cap="flat" cmpd="sng" algn="ctr">
      <a:solidFill>
        <a:schemeClr val="tx1">
          <a:lumMod val="50000"/>
          <a:lumOff val="50000"/>
          <a:alpha val="25000"/>
        </a:schemeClr>
      </a:solidFill>
      <a:round/>
    </a:ln>
    <a:effectLst/>
  </c:spPr>
  <c:txPr>
    <a:bodyPr/>
    <a:lstStyle/>
    <a:p>
      <a:pPr>
        <a:defRPr lang="zh-CN"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高新区（新市区）</c:v>
                </c:pt>
              </c:strCache>
            </c:strRef>
          </c:tx>
          <c:spPr>
            <a:ln w="25400" cap="flat" cmpd="sng">
              <a:solidFill>
                <a:schemeClr val="accent1"/>
              </a:solidFill>
              <a:prstDash val="solid"/>
              <a:round/>
              <a:tailEnd type="none"/>
            </a:ln>
            <a:effectLst>
              <a:glow rad="63500">
                <a:schemeClr val="accent1">
                  <a:alpha val="40000"/>
                </a:schemeClr>
              </a:glow>
            </a:effectLst>
          </c:spPr>
          <c:marker>
            <c:symbol val="none"/>
          </c:marker>
          <c:dLbls>
            <c:delete val="1"/>
          </c:dLbls>
          <c:cat>
            <c:strRef>
              <c:f>Sheet1!$A$2:$A$12</c:f>
              <c:strCache>
                <c:ptCount val="11"/>
                <c:pt idx="0">
                  <c:v>BMI</c:v>
                </c:pt>
                <c:pt idx="1">
                  <c:v>肺活量</c:v>
                </c:pt>
                <c:pt idx="2">
                  <c:v>50米跑</c:v>
                </c:pt>
                <c:pt idx="3">
                  <c:v>坐位体前屈</c:v>
                </c:pt>
                <c:pt idx="4">
                  <c:v>一分钟跳绳</c:v>
                </c:pt>
                <c:pt idx="5">
                  <c:v>一分钟仰卧起坐</c:v>
                </c:pt>
                <c:pt idx="6">
                  <c:v>立定跳远</c:v>
                </c:pt>
                <c:pt idx="7">
                  <c:v>引体向上</c:v>
                </c:pt>
                <c:pt idx="8">
                  <c:v>800</c:v>
                </c:pt>
                <c:pt idx="9">
                  <c:v>1000</c:v>
                </c:pt>
                <c:pt idx="10">
                  <c:v>50*8</c:v>
                </c:pt>
              </c:strCache>
            </c:strRef>
          </c:cat>
          <c:val>
            <c:numRef>
              <c:f>Sheet1!$B$2:$B$11</c:f>
              <c:numCache>
                <c:formatCode>0.00%</c:formatCode>
                <c:ptCount val="10"/>
                <c:pt idx="0">
                  <c:v>0.8274</c:v>
                </c:pt>
                <c:pt idx="1">
                  <c:v>0.6009</c:v>
                </c:pt>
                <c:pt idx="2">
                  <c:v>0.2254</c:v>
                </c:pt>
                <c:pt idx="3">
                  <c:v>0.3631</c:v>
                </c:pt>
                <c:pt idx="4">
                  <c:v>0.3598</c:v>
                </c:pt>
                <c:pt idx="5">
                  <c:v>0.1467</c:v>
                </c:pt>
                <c:pt idx="6">
                  <c:v>0.212</c:v>
                </c:pt>
                <c:pt idx="7">
                  <c:v>0.0164</c:v>
                </c:pt>
                <c:pt idx="8">
                  <c:v>0.3549</c:v>
                </c:pt>
                <c:pt idx="9">
                  <c:v>0.4215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乌鲁木齐市</c:v>
                </c:pt>
              </c:strCache>
            </c:strRef>
          </c:tx>
          <c:spPr>
            <a:ln w="25400" cap="rnd">
              <a:solidFill>
                <a:schemeClr val="accent2"/>
              </a:solidFill>
              <a:prstDash val="solid"/>
              <a:round/>
              <a:tailEnd type="none"/>
            </a:ln>
            <a:effectLst>
              <a:glow rad="63500">
                <a:schemeClr val="accent2">
                  <a:alpha val="40000"/>
                </a:schemeClr>
              </a:glow>
            </a:effectLst>
          </c:spPr>
          <c:marker>
            <c:symbol val="none"/>
          </c:marker>
          <c:dLbls>
            <c:delete val="1"/>
          </c:dLbls>
          <c:cat>
            <c:strRef>
              <c:f>Sheet1!$A$2:$A$12</c:f>
              <c:strCache>
                <c:ptCount val="11"/>
                <c:pt idx="0">
                  <c:v>BMI</c:v>
                </c:pt>
                <c:pt idx="1">
                  <c:v>肺活量</c:v>
                </c:pt>
                <c:pt idx="2">
                  <c:v>50米跑</c:v>
                </c:pt>
                <c:pt idx="3">
                  <c:v>坐位体前屈</c:v>
                </c:pt>
                <c:pt idx="4">
                  <c:v>一分钟跳绳</c:v>
                </c:pt>
                <c:pt idx="5">
                  <c:v>一分钟仰卧起坐</c:v>
                </c:pt>
                <c:pt idx="6">
                  <c:v>立定跳远</c:v>
                </c:pt>
                <c:pt idx="7">
                  <c:v>引体向上</c:v>
                </c:pt>
                <c:pt idx="8">
                  <c:v>800</c:v>
                </c:pt>
                <c:pt idx="9">
                  <c:v>1000</c:v>
                </c:pt>
                <c:pt idx="10">
                  <c:v>50*8</c:v>
                </c:pt>
              </c:strCache>
            </c:strRef>
          </c:cat>
          <c:val>
            <c:numRef>
              <c:f>Sheet1!$C$2:$C$11</c:f>
              <c:numCache>
                <c:formatCode>0.00%</c:formatCode>
                <c:ptCount val="10"/>
                <c:pt idx="0">
                  <c:v>0.8418</c:v>
                </c:pt>
                <c:pt idx="1">
                  <c:v>0.8967</c:v>
                </c:pt>
                <c:pt idx="2">
                  <c:v>0.1916</c:v>
                </c:pt>
                <c:pt idx="3">
                  <c:v>0.5399</c:v>
                </c:pt>
                <c:pt idx="4">
                  <c:v>0.4426</c:v>
                </c:pt>
                <c:pt idx="5">
                  <c:v>0.4091</c:v>
                </c:pt>
                <c:pt idx="6">
                  <c:v>0.2171</c:v>
                </c:pt>
                <c:pt idx="7">
                  <c:v>0.1562</c:v>
                </c:pt>
                <c:pt idx="8">
                  <c:v>0.4439</c:v>
                </c:pt>
                <c:pt idx="9">
                  <c:v>0.4082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98642773"/>
        <c:axId val="703813055"/>
      </c:lineChart>
      <c:catAx>
        <c:axId val="9864277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  <a:alpha val="2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703813055"/>
        <c:crosses val="autoZero"/>
        <c:auto val="1"/>
        <c:lblAlgn val="ctr"/>
        <c:lblOffset val="100"/>
        <c:noMultiLvlLbl val="0"/>
      </c:catAx>
      <c:valAx>
        <c:axId val="703813055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  <a:alpha val="2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9864277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 forceAA="0"/>
        <a:lstStyle/>
        <a:p>
          <a:pPr>
            <a:defRPr lang="zh-CN" sz="9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0e05b2b-2635-4485-ae5f-a5f73cfd1a8b}"/>
      </c:ext>
    </c:extLst>
  </c:chart>
  <c:spPr>
    <a:solidFill>
      <a:schemeClr val="bg1"/>
    </a:solidFill>
    <a:ln w="6350" cap="flat" cmpd="sng" algn="ctr">
      <a:solidFill>
        <a:schemeClr val="tx1">
          <a:lumMod val="50000"/>
          <a:lumOff val="50000"/>
          <a:alpha val="25000"/>
        </a:schemeClr>
      </a:solidFill>
      <a:round/>
    </a:ln>
    <a:effectLst/>
  </c:spPr>
  <c:txPr>
    <a:bodyPr/>
    <a:lstStyle/>
    <a:p>
      <a:pPr>
        <a:defRPr lang="zh-CN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0" vertOverflow="ellipsis" vert="horz" wrap="square" anchor="ctr" anchorCtr="1" forceAA="0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t>标题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高新区（新市区）上半年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>
                <a:duotone>
                  <a:schemeClr val="accent1"/>
                  <a:prstClr val="white"/>
                </a:duotone>
              </a:blip>
              <a:srcRect/>
              <a:tile tx="0" ty="0" sx="55000" sy="55000" flip="xy" algn="t"/>
            </a:blipFill>
            <a:ln>
              <a:noFill/>
            </a:ln>
            <a:effectLst/>
          </c:spPr>
          <c:invertIfNegative val="0"/>
          <c:dLbls>
            <c:dLbl>
              <c:idx val="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 forceAA="0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 forceAA="0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 forceAA="0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BMI</c:v>
                </c:pt>
                <c:pt idx="1">
                  <c:v>肺活量</c:v>
                </c:pt>
                <c:pt idx="2">
                  <c:v>50米跑</c:v>
                </c:pt>
                <c:pt idx="3">
                  <c:v>坐位体前屈</c:v>
                </c:pt>
                <c:pt idx="4">
                  <c:v>一分钟跳绳</c:v>
                </c:pt>
                <c:pt idx="5">
                  <c:v>一分钟仰卧起坐</c:v>
                </c:pt>
                <c:pt idx="6">
                  <c:v>立定跳远</c:v>
                </c:pt>
                <c:pt idx="7">
                  <c:v>引体向上</c:v>
                </c:pt>
                <c:pt idx="8">
                  <c:v>800</c:v>
                </c:pt>
                <c:pt idx="9">
                  <c:v>1000</c:v>
                </c:pt>
                <c:pt idx="10">
                  <c:v>50*8</c:v>
                </c:pt>
              </c:strCache>
            </c:strRef>
          </c:cat>
          <c:val>
            <c:numRef>
              <c:f>Sheet1!$B$2:$B$12</c:f>
              <c:numCache>
                <c:formatCode>0.00%</c:formatCode>
                <c:ptCount val="11"/>
                <c:pt idx="0">
                  <c:v>0.8274</c:v>
                </c:pt>
                <c:pt idx="1">
                  <c:v>0.6009</c:v>
                </c:pt>
                <c:pt idx="2">
                  <c:v>0.2254</c:v>
                </c:pt>
                <c:pt idx="3">
                  <c:v>0.3631</c:v>
                </c:pt>
                <c:pt idx="4">
                  <c:v>0.3598</c:v>
                </c:pt>
                <c:pt idx="5">
                  <c:v>0.1467</c:v>
                </c:pt>
                <c:pt idx="6">
                  <c:v>0.212</c:v>
                </c:pt>
                <c:pt idx="7">
                  <c:v>0.0164</c:v>
                </c:pt>
                <c:pt idx="8">
                  <c:v>0.3549</c:v>
                </c:pt>
                <c:pt idx="9">
                  <c:v>0.4215</c:v>
                </c:pt>
                <c:pt idx="10">
                  <c:v>0.2868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乌鲁木齐市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>
                <a:duotone>
                  <a:schemeClr val="accent2"/>
                  <a:prstClr val="white"/>
                </a:duotone>
              </a:blip>
              <a:srcRect/>
              <a:tile tx="0" ty="0" sx="55000" sy="55000" flip="xy" algn="t"/>
            </a:blipFill>
            <a:ln>
              <a:noFill/>
            </a:ln>
            <a:effectLst/>
          </c:spPr>
          <c:invertIfNegative val="0"/>
          <c:dLbls>
            <c:dLbl>
              <c:idx val="1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 forceAA="0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BMI</c:v>
                </c:pt>
                <c:pt idx="1">
                  <c:v>肺活量</c:v>
                </c:pt>
                <c:pt idx="2">
                  <c:v>50米跑</c:v>
                </c:pt>
                <c:pt idx="3">
                  <c:v>坐位体前屈</c:v>
                </c:pt>
                <c:pt idx="4">
                  <c:v>一分钟跳绳</c:v>
                </c:pt>
                <c:pt idx="5">
                  <c:v>一分钟仰卧起坐</c:v>
                </c:pt>
                <c:pt idx="6">
                  <c:v>立定跳远</c:v>
                </c:pt>
                <c:pt idx="7">
                  <c:v>引体向上</c:v>
                </c:pt>
                <c:pt idx="8">
                  <c:v>800</c:v>
                </c:pt>
                <c:pt idx="9">
                  <c:v>1000</c:v>
                </c:pt>
                <c:pt idx="10">
                  <c:v>50*8</c:v>
                </c:pt>
              </c:strCache>
            </c:strRef>
          </c:cat>
          <c:val>
            <c:numRef>
              <c:f>Sheet1!$C$2:$C$12</c:f>
              <c:numCache>
                <c:formatCode>0.00%</c:formatCode>
                <c:ptCount val="11"/>
                <c:pt idx="0">
                  <c:v>0.8418</c:v>
                </c:pt>
                <c:pt idx="1">
                  <c:v>0.8967</c:v>
                </c:pt>
                <c:pt idx="2">
                  <c:v>0.1916</c:v>
                </c:pt>
                <c:pt idx="3">
                  <c:v>0.5399</c:v>
                </c:pt>
                <c:pt idx="4">
                  <c:v>0.4426</c:v>
                </c:pt>
                <c:pt idx="5">
                  <c:v>0.4091</c:v>
                </c:pt>
                <c:pt idx="6">
                  <c:v>0.2171</c:v>
                </c:pt>
                <c:pt idx="7">
                  <c:v>0.1562</c:v>
                </c:pt>
                <c:pt idx="8">
                  <c:v>0.4439</c:v>
                </c:pt>
                <c:pt idx="9">
                  <c:v>0.4082</c:v>
                </c:pt>
                <c:pt idx="10">
                  <c:v>0.3021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高新区（新市区）下半年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>
                <a:duotone>
                  <a:schemeClr val="accent3"/>
                  <a:prstClr val="white"/>
                </a:duotone>
              </a:blip>
              <a:srcRect/>
              <a:tile tx="0" ty="0" sx="55000" sy="55000" flip="xy" algn="t"/>
            </a:blipFill>
            <a:ln>
              <a:noFill/>
            </a:ln>
            <a:effectLst/>
          </c:spPr>
          <c:invertIfNegative val="0"/>
          <c:dLbls>
            <c:dLbl>
              <c:idx val="1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 forceAA="0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BMI</c:v>
                </c:pt>
                <c:pt idx="1">
                  <c:v>肺活量</c:v>
                </c:pt>
                <c:pt idx="2">
                  <c:v>50米跑</c:v>
                </c:pt>
                <c:pt idx="3">
                  <c:v>坐位体前屈</c:v>
                </c:pt>
                <c:pt idx="4">
                  <c:v>一分钟跳绳</c:v>
                </c:pt>
                <c:pt idx="5">
                  <c:v>一分钟仰卧起坐</c:v>
                </c:pt>
                <c:pt idx="6">
                  <c:v>立定跳远</c:v>
                </c:pt>
                <c:pt idx="7">
                  <c:v>引体向上</c:v>
                </c:pt>
                <c:pt idx="8">
                  <c:v>800</c:v>
                </c:pt>
                <c:pt idx="9">
                  <c:v>1000</c:v>
                </c:pt>
                <c:pt idx="10">
                  <c:v>50*8</c:v>
                </c:pt>
              </c:strCache>
            </c:strRef>
          </c:cat>
          <c:val>
            <c:numRef>
              <c:f>Sheet1!$D$2:$D$12</c:f>
              <c:numCache>
                <c:formatCode>0.00%</c:formatCode>
                <c:ptCount val="11"/>
                <c:pt idx="0">
                  <c:v>0.8584</c:v>
                </c:pt>
                <c:pt idx="1">
                  <c:v>0.8398</c:v>
                </c:pt>
                <c:pt idx="2">
                  <c:v>0.243</c:v>
                </c:pt>
                <c:pt idx="3">
                  <c:v>0.6161</c:v>
                </c:pt>
                <c:pt idx="4">
                  <c:v>0.4606</c:v>
                </c:pt>
                <c:pt idx="5">
                  <c:v>0.4524</c:v>
                </c:pt>
                <c:pt idx="6">
                  <c:v>0.2172</c:v>
                </c:pt>
                <c:pt idx="7">
                  <c:v>0.2013</c:v>
                </c:pt>
                <c:pt idx="8">
                  <c:v>0.4261</c:v>
                </c:pt>
                <c:pt idx="9">
                  <c:v>0.4218</c:v>
                </c:pt>
                <c:pt idx="10">
                  <c:v>0.3119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5"/>
        <c:overlap val="-6"/>
        <c:axId val="858483152"/>
        <c:axId val="103610629"/>
      </c:barChart>
      <c:catAx>
        <c:axId val="85848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lumMod val="50000"/>
                <a:lumOff val="50000"/>
                <a:alpha val="2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103610629"/>
        <c:crosses val="autoZero"/>
        <c:auto val="1"/>
        <c:lblAlgn val="ctr"/>
        <c:lblOffset val="100"/>
        <c:noMultiLvlLbl val="0"/>
      </c:catAx>
      <c:valAx>
        <c:axId val="103610629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 forceAA="0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85848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 forceAA="0"/>
        <a:lstStyle/>
        <a:p>
          <a:pPr>
            <a:defRPr lang="zh-CN" sz="9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1a88fd1-d89e-4ade-a08c-896deefefd8a}"/>
      </c:ext>
    </c:extLst>
  </c:chart>
  <c:spPr>
    <a:solidFill>
      <a:schemeClr val="bg1"/>
    </a:solidFill>
    <a:ln w="6350" cap="flat" cmpd="sng" algn="ctr">
      <a:solidFill>
        <a:schemeClr val="tx1">
          <a:lumMod val="50000"/>
          <a:lumOff val="50000"/>
          <a:alpha val="25000"/>
        </a:schemeClr>
      </a:solidFill>
      <a:round/>
    </a:ln>
    <a:effectLst/>
  </c:spPr>
  <c:txPr>
    <a:bodyPr/>
    <a:lstStyle/>
    <a:p>
      <a:pPr>
        <a:defRPr lang="zh-CN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2B0E87B-222C-4A6A-A0C2-79819C00819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一带而过。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一带而过。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一带而过。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一带而过。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image" Target="../media/image1.png"/><Relationship Id="rId2" Type="http://schemas.openxmlformats.org/officeDocument/2006/relationships/tags" Target="../tags/tag68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image" Target="../media/image1.png"/><Relationship Id="rId2" Type="http://schemas.openxmlformats.org/officeDocument/2006/relationships/tags" Target="../tags/tag73.xml"/><Relationship Id="rId1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image" Target="../media/image1.png"/><Relationship Id="rId2" Type="http://schemas.openxmlformats.org/officeDocument/2006/relationships/tags" Target="../tags/tag78.xml"/><Relationship Id="rId1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" y="1196935"/>
            <a:ext cx="12192000" cy="2866288"/>
          </a:xfrm>
          <a:prstGeom prst="rect">
            <a:avLst/>
          </a:prstGeom>
          <a:solidFill>
            <a:srgbClr val="90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22" name="图片 2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" y="4063223"/>
            <a:ext cx="12192000" cy="36344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79370" y="4885055"/>
            <a:ext cx="7033260" cy="11601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latin typeface="+mn-ea"/>
                <a:sym typeface="+mn-ea"/>
              </a:rPr>
              <a:t>新疆（西部）学生体质健康数据管理中心</a:t>
            </a:r>
            <a:endParaRPr lang="zh-CN" altLang="en-US" sz="1600" dirty="0">
              <a:latin typeface="+mn-ea"/>
              <a:sym typeface="+mn-ea"/>
            </a:endParaRP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latin typeface="+mn-ea"/>
                <a:sym typeface="+mn-ea"/>
              </a:rPr>
              <a:t>青卫舜源信息科技</a:t>
            </a:r>
            <a:r>
              <a:rPr lang="en-US" altLang="zh-CN" sz="1600" dirty="0">
                <a:latin typeface="+mn-ea"/>
                <a:sym typeface="+mn-ea"/>
              </a:rPr>
              <a:t> · 2025</a:t>
            </a:r>
            <a:endParaRPr lang="zh-CN" altLang="en-US" sz="1600" dirty="0">
              <a:latin typeface="+mn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7490" y="2110740"/>
            <a:ext cx="11717020" cy="11150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sz="3200" b="1" spc="100" dirty="0">
                <a:ln w="9525" cmpd="sng">
                  <a:noFill/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高新区（新市区）体质健康达标情况</a:t>
            </a:r>
            <a:endParaRPr lang="zh-CN" sz="3200" b="1" spc="100" dirty="0">
              <a:ln w="9525" cmpd="sng">
                <a:noFill/>
                <a:prstDash val="solid"/>
              </a:ln>
              <a:solidFill>
                <a:schemeClr val="bg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1200" y="882525"/>
            <a:ext cx="12193200" cy="167021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84555" y="184785"/>
            <a:ext cx="101326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年高新区（新市区）学生体质健康标准测试数据统计</a:t>
            </a:r>
            <a:endParaRPr lang="zh-CN" altLang="en-US" sz="2400" b="1" spc="3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877300" y="6339840"/>
            <a:ext cx="2864485" cy="38735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238240"/>
            <a:ext cx="12193200" cy="16702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137140" y="127000"/>
            <a:ext cx="16046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〖</a:t>
            </a:r>
            <a:r>
              <a:rPr lang="zh-CN" altLang="en-US" sz="1000">
                <a:sym typeface="+mn-ea"/>
              </a:rPr>
              <a:t>内部资料，请勿外传</a:t>
            </a:r>
            <a:r>
              <a:rPr lang="zh-CN" altLang="en-US" sz="100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〗</a:t>
            </a:r>
            <a:endParaRPr lang="zh-CN" altLang="en-US" sz="100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369570" y="6405245"/>
            <a:ext cx="2743200" cy="365125"/>
          </a:xfrm>
        </p:spPr>
        <p:txBody>
          <a:bodyPr/>
          <a:lstStyle/>
          <a:p>
            <a:fld id="{01D01A35-2F4C-49ED-83B7-31D0476E9F19}" type="datetime1">
              <a:rPr lang="zh-CN" altLang="en-US" smtClean="0"/>
            </a:fld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5"/>
            </p:custDataLst>
          </p:nvPr>
        </p:nvSpPr>
        <p:spPr>
          <a:xfrm>
            <a:off x="5059680" y="6450965"/>
            <a:ext cx="15811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团结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协作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奋进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共赢</a:t>
            </a:r>
            <a:endParaRPr lang="zh-CN" altLang="en-US" sz="120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6"/>
            </p:custDataLst>
          </p:nvPr>
        </p:nvGraphicFramePr>
        <p:xfrm>
          <a:off x="565467" y="1332493"/>
          <a:ext cx="11061065" cy="4497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820"/>
                <a:gridCol w="901065"/>
                <a:gridCol w="887095"/>
                <a:gridCol w="788035"/>
                <a:gridCol w="782955"/>
                <a:gridCol w="975360"/>
                <a:gridCol w="775335"/>
                <a:gridCol w="975360"/>
                <a:gridCol w="774065"/>
                <a:gridCol w="975360"/>
                <a:gridCol w="763270"/>
                <a:gridCol w="768985"/>
                <a:gridCol w="975360"/>
              </a:tblGrid>
              <a:tr h="1954530">
                <a:tc>
                  <a:txBody>
                    <a:bodyPr/>
                    <a:lstStyle/>
                    <a:p>
                      <a:pPr algn="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区县排名</a:t>
                      </a:r>
                      <a:endParaRPr lang="zh-CN" altLang="en-US" sz="1600" b="1" i="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区县</a:t>
                      </a:r>
                      <a:endParaRPr lang="zh-CN" altLang="en-US" sz="1600" b="1" i="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测试</a:t>
                      </a:r>
                      <a:endParaRPr lang="zh-CN" altLang="en-US" sz="1600" b="1" i="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人数</a:t>
                      </a:r>
                      <a:endParaRPr lang="zh-CN" altLang="en-US" sz="1600" b="1" i="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优良率</a:t>
                      </a:r>
                      <a:endParaRPr lang="zh-CN" altLang="en-US" sz="1600" b="1" i="0" spc="12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合格率</a:t>
                      </a:r>
                      <a:endParaRPr lang="zh-CN" altLang="en-US" sz="1600" b="1" i="0" spc="12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优秀人数</a:t>
                      </a:r>
                      <a:endParaRPr lang="zh-CN" altLang="en-US" sz="1600" b="1" i="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优秀率</a:t>
                      </a:r>
                      <a:endParaRPr lang="zh-CN" altLang="en-US" sz="1600" b="1" i="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良好人数</a:t>
                      </a:r>
                      <a:endParaRPr lang="zh-CN" altLang="en-US" sz="1600" b="1" i="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良好率</a:t>
                      </a:r>
                      <a:endParaRPr lang="zh-CN" altLang="en-US" sz="1600" b="1" i="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及格人数</a:t>
                      </a:r>
                      <a:endParaRPr lang="zh-CN" altLang="en-US" sz="1600" b="1" i="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60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sym typeface="+mn-ea"/>
                        </a:rPr>
                        <a:t>及格率</a:t>
                      </a:r>
                      <a:endParaRPr lang="zh-CN" altLang="en-US" sz="160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zh-CN" altLang="en-US" sz="1600" b="1" i="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不及格人数</a:t>
                      </a:r>
                      <a:endParaRPr lang="zh-CN" altLang="en-US" sz="1600" b="1" i="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20000"/>
                        </a:lnSpc>
                      </a:pPr>
                      <a:r>
                        <a:rPr lang="zh-CN" altLang="en-US" sz="1600" spc="12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sym typeface="+mn-ea"/>
                        </a:rPr>
                        <a:t>不及格率</a:t>
                      </a:r>
                      <a:endParaRPr lang="zh-CN" altLang="en-US" sz="1600" spc="12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50800" marR="50800" marT="177800" marB="177800" anchor="ctr"/>
                </a:tc>
              </a:tr>
              <a:tr h="127127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—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zh-CN" altLang="en-US" sz="1400" b="1" spc="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乌鲁木齐市</a:t>
                      </a:r>
                      <a:endParaRPr lang="zh-CN" altLang="en-US" sz="1400" b="1" spc="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r" fontAlgn="ctr" latinLnBrk="0"/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397195</a:t>
                      </a:r>
                      <a:endParaRPr lang="en-US" altLang="zh-CN" sz="10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zh-CN" sz="1400" b="1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56.13%</a:t>
                      </a:r>
                      <a:endParaRPr lang="en-US" altLang="zh-CN" sz="1400" b="1" i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zh-CN" sz="1400" b="1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95.28%</a:t>
                      </a:r>
                      <a:endParaRPr lang="en-US" altLang="zh-CN" sz="1400" b="1" i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55230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13.91%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167725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42.23%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155448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39.14%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18792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4.73%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</a:tr>
              <a:tr h="1271270"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zh-CN" altLang="en-US" sz="1400" b="1" spc="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高新区（新市区）</a:t>
                      </a:r>
                      <a:endParaRPr lang="zh-CN" altLang="en-US" sz="1400" b="1" spc="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72262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zh-CN" sz="1400" b="1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54.96%</a:t>
                      </a:r>
                      <a:endParaRPr lang="en-US" altLang="zh-CN" sz="1400" b="1" i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zh-CN" sz="1400" b="1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95.02%</a:t>
                      </a:r>
                      <a:endParaRPr lang="en-US" altLang="zh-CN" sz="1400" b="1" i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0800" marR="50800" marT="177800" marB="177800" anchor="ctr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8370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11.58%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31343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43.37%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28957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40.07%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3592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4.97%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5760" marR="5760" marT="5760" marB="0" anchor="ctr" anchorCtr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3574">
        <p:random/>
      </p:transition>
    </mc:Choice>
    <mc:Fallback>
      <p:transition spd="slow" advTm="13574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200" y="882525"/>
            <a:ext cx="12193200" cy="167021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69900" y="184785"/>
            <a:ext cx="97155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3.2.1 2025</a:t>
            </a: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高新区（新市区）与乌鲁木齐市优良率对比</a:t>
            </a:r>
            <a:endParaRPr lang="zh-CN" sz="2400" b="1" spc="3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877300" y="6339840"/>
            <a:ext cx="2864485" cy="38735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238240"/>
            <a:ext cx="12193200" cy="16702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137140" y="127000"/>
            <a:ext cx="16046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〖</a:t>
            </a:r>
            <a:r>
              <a:rPr lang="zh-CN" altLang="en-US" sz="1000">
                <a:sym typeface="+mn-ea"/>
              </a:rPr>
              <a:t>内部资料，请勿外传</a:t>
            </a:r>
            <a:r>
              <a:rPr lang="zh-CN" altLang="en-US" sz="100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〗</a:t>
            </a:r>
            <a:endParaRPr lang="zh-CN" altLang="en-US" sz="100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369570" y="6405245"/>
            <a:ext cx="2743200" cy="365125"/>
          </a:xfrm>
        </p:spPr>
        <p:txBody>
          <a:bodyPr/>
          <a:lstStyle/>
          <a:p>
            <a:fld id="{01D01A35-2F4C-49ED-83B7-31D0476E9F19}" type="datetime1">
              <a:rPr lang="zh-CN" altLang="en-US" smtClean="0"/>
            </a:fld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6"/>
            </p:custDataLst>
          </p:nvPr>
        </p:nvSpPr>
        <p:spPr>
          <a:xfrm>
            <a:off x="5059680" y="6450965"/>
            <a:ext cx="15811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团结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协作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奋进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共赢</a:t>
            </a:r>
            <a:endParaRPr lang="zh-CN" altLang="en-US" sz="120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9" name="图表 8" descr="7b0a202020202263686172745265734964223a20223230343736383237220a7d0a"/>
          <p:cNvGraphicFramePr/>
          <p:nvPr/>
        </p:nvGraphicFramePr>
        <p:xfrm>
          <a:off x="613410" y="1614170"/>
          <a:ext cx="6649085" cy="3881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" name="表格 9"/>
          <p:cNvGraphicFramePr/>
          <p:nvPr>
            <p:custDataLst>
              <p:tags r:id="rId7"/>
            </p:custDataLst>
          </p:nvPr>
        </p:nvGraphicFramePr>
        <p:xfrm>
          <a:off x="7731125" y="1263650"/>
          <a:ext cx="4010660" cy="4531360"/>
        </p:xfrm>
        <a:graphic>
          <a:graphicData uri="http://schemas.openxmlformats.org/drawingml/2006/table">
            <a:tbl>
              <a:tblPr/>
              <a:tblGrid>
                <a:gridCol w="1689735"/>
                <a:gridCol w="1160145"/>
                <a:gridCol w="1160780"/>
              </a:tblGrid>
              <a:tr h="378460">
                <a:tc gridSpan="3"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  <a:sym typeface="+mn-ea"/>
                        </a:rPr>
                        <a:t>优良率（</a:t>
                      </a: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  <a:sym typeface="+mn-ea"/>
                        </a:rPr>
                        <a:t>%</a:t>
                      </a: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  <a:sym typeface="+mn-ea"/>
                        </a:rPr>
                        <a:t>）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37909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项目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区县排名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对比情况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9845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BMI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-1.66%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81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肺活量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5.69%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81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50米跑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-5.14%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18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坐位体前屈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-7.62%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45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一分钟跳绳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-1.8%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87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一分钟仰卧起坐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-4.33%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751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立定跳远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-0.01%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08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引体向上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-4.51%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18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1.78%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18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-1.36%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45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50*8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-0.98%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81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总体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-1.66%</a:t>
                      </a:r>
                      <a:endParaRPr lang="en-US" altLang="zh-CN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3574">
        <p:random/>
      </p:transition>
    </mc:Choice>
    <mc:Fallback>
      <p:transition spd="slow" advTm="1357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200" y="882525"/>
            <a:ext cx="12193200" cy="167021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69900" y="184785"/>
            <a:ext cx="8569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3.2.1 2024</a:t>
            </a: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年上半年与下半年优良率对比</a:t>
            </a:r>
            <a:endParaRPr lang="zh-CN" altLang="en-US" sz="2400" b="1" spc="3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877300" y="6339840"/>
            <a:ext cx="2864485" cy="38735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238240"/>
            <a:ext cx="12193200" cy="16702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137140" y="127000"/>
            <a:ext cx="16046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〖</a:t>
            </a:r>
            <a:r>
              <a:rPr lang="zh-CN" altLang="en-US" sz="1000">
                <a:sym typeface="+mn-ea"/>
              </a:rPr>
              <a:t>内部资料，请勿外传</a:t>
            </a:r>
            <a:r>
              <a:rPr lang="zh-CN" altLang="en-US" sz="100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〗</a:t>
            </a:r>
            <a:endParaRPr lang="zh-CN" altLang="en-US" sz="100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369570" y="6405245"/>
            <a:ext cx="2743200" cy="365125"/>
          </a:xfrm>
        </p:spPr>
        <p:txBody>
          <a:bodyPr/>
          <a:lstStyle/>
          <a:p>
            <a:fld id="{01D01A35-2F4C-49ED-83B7-31D0476E9F19}" type="datetime1">
              <a:rPr lang="zh-CN" altLang="en-US" smtClean="0"/>
            </a:fld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6"/>
            </p:custDataLst>
          </p:nvPr>
        </p:nvSpPr>
        <p:spPr>
          <a:xfrm>
            <a:off x="5059680" y="6450965"/>
            <a:ext cx="15811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团结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协作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奋进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共赢</a:t>
            </a:r>
            <a:endParaRPr lang="zh-CN" altLang="en-US" sz="120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9" name="图表 8" descr="7b0a202020202263686172745265734964223a20223230343736343931220a7d0a"/>
          <p:cNvGraphicFramePr/>
          <p:nvPr/>
        </p:nvGraphicFramePr>
        <p:xfrm>
          <a:off x="613410" y="1614170"/>
          <a:ext cx="6649085" cy="3881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" name="表格 9"/>
          <p:cNvGraphicFramePr/>
          <p:nvPr>
            <p:custDataLst>
              <p:tags r:id="rId7"/>
            </p:custDataLst>
          </p:nvPr>
        </p:nvGraphicFramePr>
        <p:xfrm>
          <a:off x="7567295" y="1217930"/>
          <a:ext cx="4045585" cy="4631690"/>
        </p:xfrm>
        <a:graphic>
          <a:graphicData uri="http://schemas.openxmlformats.org/drawingml/2006/table">
            <a:tbl>
              <a:tblPr/>
              <a:tblGrid>
                <a:gridCol w="1322070"/>
                <a:gridCol w="906780"/>
                <a:gridCol w="909320"/>
                <a:gridCol w="907415"/>
              </a:tblGrid>
              <a:tr h="403225">
                <a:tc gridSpan="4"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优良率（</a:t>
                      </a: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%</a:t>
                      </a: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）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40386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项目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上半年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下半年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变化情况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30226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BMI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82.74%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84.18%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1.44%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2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肺活量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60.09%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89.67%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29.58%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89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50米跑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22.54%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19.16%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-3.38%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2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坐位体前屈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36.31%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53.99%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17.68%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89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一分钟跳绳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35.98%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44.26%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8.28%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24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一分钟仰卧起坐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14.67%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40.91%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26.24%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576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立定跳远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21.2%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21.71%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0.51%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416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引体向上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1.64%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15.62%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13.98%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099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35.49%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44.39%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8.9%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6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1000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42.15%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40.82%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-1.33%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2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50*8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28.68%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30.21%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1.53%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6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总体</a:t>
                      </a:r>
                      <a:endParaRPr lang="zh-CN" altLang="en-US" sz="14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760" marR="5760" marT="576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34.71%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54.96%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 latinLnBrk="0">
                        <a:buClrTx/>
                        <a:buSzTx/>
                        <a:buFontTx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20.25%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3574">
        <p:random/>
      </p:transition>
    </mc:Choice>
    <mc:Fallback>
      <p:transition spd="slow" advTm="1357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200" y="882525"/>
            <a:ext cx="12193200" cy="167021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20650" y="237490"/>
            <a:ext cx="110597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3.2.1 2025</a:t>
            </a: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年高新区（新市区）与乌鲁木齐市体质健康达标率对比</a:t>
            </a:r>
            <a:endParaRPr lang="zh-CN" altLang="en-US" sz="2400" b="1" spc="3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877300" y="6339840"/>
            <a:ext cx="2864485" cy="38735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238240"/>
            <a:ext cx="12193200" cy="167021"/>
          </a:xfrm>
          <a:prstGeom prst="rect">
            <a:avLst/>
          </a:prstGeom>
        </p:spPr>
      </p:pic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369570" y="6405245"/>
            <a:ext cx="2743200" cy="365125"/>
          </a:xfrm>
        </p:spPr>
        <p:txBody>
          <a:bodyPr/>
          <a:lstStyle/>
          <a:p>
            <a:fld id="{01D01A35-2F4C-49ED-83B7-31D0476E9F19}" type="datetime1">
              <a:rPr lang="zh-CN" altLang="en-US" smtClean="0"/>
            </a:fld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6"/>
            </p:custDataLst>
          </p:nvPr>
        </p:nvSpPr>
        <p:spPr>
          <a:xfrm>
            <a:off x="5059680" y="6450965"/>
            <a:ext cx="15811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团结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协作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奋进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共赢</a:t>
            </a:r>
            <a:endParaRPr lang="zh-CN" altLang="en-US" sz="120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" name="图表 7" descr="7b0a202020202263686172745265734964223a20223230343736383330220a7d0a"/>
          <p:cNvGraphicFramePr/>
          <p:nvPr/>
        </p:nvGraphicFramePr>
        <p:xfrm>
          <a:off x="845820" y="1322070"/>
          <a:ext cx="10657840" cy="4310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3574">
        <p:random/>
      </p:transition>
    </mc:Choice>
    <mc:Fallback>
      <p:transition spd="slow" advTm="13574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TABLE_ENDDRAG_ORIGIN_RECT" val="792*266"/>
  <p:tag name="TABLE_ENDDRAG_RECT" val="24*111*792*266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TABLE_ENDDRAG_ORIGIN_RECT" val="315*356"/>
  <p:tag name="TABLE_ENDDRAG_RECT" val="608*99*315*356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TABLE_ENDDRAG_ORIGIN_RECT" val="318*365"/>
  <p:tag name="TABLE_ENDDRAG_RECT" val="595*95*318*365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resource_record_key" val="{&quot;8&quot;:[20476827,20472225,20476431,40000056,20476937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彩色2">
    <a:dk1>
      <a:srgbClr val="000000"/>
    </a:dk1>
    <a:lt1>
      <a:srgbClr val="FFFFFF"/>
    </a:lt1>
    <a:dk2>
      <a:srgbClr val="44546A"/>
    </a:dk2>
    <a:lt2>
      <a:srgbClr val="E7E6E6"/>
    </a:lt2>
    <a:accent1>
      <a:srgbClr val="FF5958"/>
    </a:accent1>
    <a:accent2>
      <a:srgbClr val="FABB00"/>
    </a:accent2>
    <a:accent3>
      <a:srgbClr val="AC68FB"/>
    </a:accent3>
    <a:accent4>
      <a:srgbClr val="F75090"/>
    </a:accent4>
    <a:accent5>
      <a:srgbClr val="FF920C"/>
    </a:accent5>
    <a:accent6>
      <a:srgbClr val="ABD500"/>
    </a:accent6>
    <a:hlink>
      <a:srgbClr val="0026E5"/>
    </a:hlink>
    <a:folHlink>
      <a:srgbClr val="7E1FAD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124">
    <a:dk1>
      <a:srgbClr val="000000"/>
    </a:dk1>
    <a:lt1>
      <a:srgbClr val="FFFFFF"/>
    </a:lt1>
    <a:dk2>
      <a:srgbClr val="44546A"/>
    </a:dk2>
    <a:lt2>
      <a:srgbClr val="E7E6E6"/>
    </a:lt2>
    <a:accent1>
      <a:srgbClr val="5888FF"/>
    </a:accent1>
    <a:accent2>
      <a:srgbClr val="3FD59F"/>
    </a:accent2>
    <a:accent3>
      <a:srgbClr val="FFC924"/>
    </a:accent3>
    <a:accent4>
      <a:srgbClr val="D868A2"/>
    </a:accent4>
    <a:accent5>
      <a:srgbClr val="F99533"/>
    </a:accent5>
    <a:accent6>
      <a:srgbClr val="D45242"/>
    </a:accent6>
    <a:hlink>
      <a:srgbClr val="0026E5"/>
    </a:hlink>
    <a:folHlink>
      <a:srgbClr val="7E1FAD"/>
    </a:folHlink>
  </a:clrScheme>
  <a:fontScheme name="WPS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彩色2">
    <a:dk1>
      <a:srgbClr val="000000"/>
    </a:dk1>
    <a:lt1>
      <a:srgbClr val="FFFFFF"/>
    </a:lt1>
    <a:dk2>
      <a:srgbClr val="44546A"/>
    </a:dk2>
    <a:lt2>
      <a:srgbClr val="E7E6E6"/>
    </a:lt2>
    <a:accent1>
      <a:srgbClr val="FF5958"/>
    </a:accent1>
    <a:accent2>
      <a:srgbClr val="FABB00"/>
    </a:accent2>
    <a:accent3>
      <a:srgbClr val="AC68FB"/>
    </a:accent3>
    <a:accent4>
      <a:srgbClr val="F75090"/>
    </a:accent4>
    <a:accent5>
      <a:srgbClr val="FF920C"/>
    </a:accent5>
    <a:accent6>
      <a:srgbClr val="ABD500"/>
    </a:accent6>
    <a:hlink>
      <a:srgbClr val="0026E5"/>
    </a:hlink>
    <a:folHlink>
      <a:srgbClr val="7E1FAD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881</Words>
  <Application>WPS 演示</Application>
  <PresentationFormat>宽屏</PresentationFormat>
  <Paragraphs>319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6" baseType="lpstr">
      <vt:lpstr>Arial</vt:lpstr>
      <vt:lpstr>宋体</vt:lpstr>
      <vt:lpstr>Wingdings</vt:lpstr>
      <vt:lpstr>Wingdings</vt:lpstr>
      <vt:lpstr>Arial</vt:lpstr>
      <vt:lpstr>微软雅黑</vt:lpstr>
      <vt:lpstr>等线</vt:lpstr>
      <vt:lpstr>Calibri</vt:lpstr>
      <vt:lpstr>Arial Unicode MS</vt:lpstr>
      <vt:lpstr>MiSans Normal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炳淮</cp:lastModifiedBy>
  <cp:revision>162</cp:revision>
  <dcterms:created xsi:type="dcterms:W3CDTF">2019-06-19T02:08:00Z</dcterms:created>
  <dcterms:modified xsi:type="dcterms:W3CDTF">2025-12-23T15:58:33Z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ADBE2C3CDE6B4496B895182C1F9006A4_11</vt:lpwstr>
  </property>
</Properties>
</file>